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57" r:id="rId4"/>
    <p:sldId id="258" r:id="rId5"/>
    <p:sldId id="259" r:id="rId6"/>
    <p:sldId id="269" r:id="rId7"/>
    <p:sldId id="270" r:id="rId8"/>
    <p:sldId id="268" r:id="rId9"/>
    <p:sldId id="262" r:id="rId10"/>
    <p:sldId id="261" r:id="rId11"/>
    <p:sldId id="267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729"/>
  </p:normalViewPr>
  <p:slideViewPr>
    <p:cSldViewPr snapToGrid="0" snapToObjects="1">
      <p:cViewPr varScale="1">
        <p:scale>
          <a:sx n="109" d="100"/>
          <a:sy n="109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E3D2D-4DF1-C04A-A5EE-F7E86193749C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132DB-7386-7345-B2ED-2759A3F4A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1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3785" y="949569"/>
            <a:ext cx="8918241" cy="2825262"/>
          </a:xfrm>
        </p:spPr>
        <p:txBody>
          <a:bodyPr/>
          <a:lstStyle/>
          <a:p>
            <a:r>
              <a:rPr lang="en-US" sz="4000" dirty="0"/>
              <a:t>“More Money. Where to Find It, </a:t>
            </a:r>
            <a:br>
              <a:rPr lang="en-US" sz="4000" dirty="0"/>
            </a:br>
            <a:r>
              <a:rPr lang="en-US" sz="4000" dirty="0"/>
              <a:t>How To Get It”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Gina M. Fromer, MS</a:t>
            </a:r>
          </a:p>
          <a:p>
            <a:r>
              <a:rPr lang="en-US" dirty="0"/>
              <a:t>Organizational Consultant/Executive Coach</a:t>
            </a:r>
          </a:p>
          <a:p>
            <a:r>
              <a:rPr lang="en-US" dirty="0"/>
              <a:t>Fromer Consulting</a:t>
            </a:r>
          </a:p>
        </p:txBody>
      </p:sp>
    </p:spTree>
    <p:extLst>
      <p:ext uri="{BB962C8B-B14F-4D97-AF65-F5344CB8AC3E}">
        <p14:creationId xmlns:p14="http://schemas.microsoft.com/office/powerpoint/2010/main" val="1564594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>
            <a:normAutofit/>
          </a:bodyPr>
          <a:lstStyle/>
          <a:p>
            <a:r>
              <a:rPr lang="en-US" dirty="0"/>
              <a:t>Prospecting  - Where to look for larger grant opportunities (online portals and resources)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8954" y="1512277"/>
            <a:ext cx="7072680" cy="53457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dirty="0"/>
              <a:t>Check City and County sites (.</a:t>
            </a:r>
            <a:r>
              <a:rPr lang="en-US" dirty="0" err="1"/>
              <a:t>gov</a:t>
            </a:r>
            <a:r>
              <a:rPr lang="en-US" dirty="0"/>
              <a:t>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Government websites (.</a:t>
            </a:r>
            <a:r>
              <a:rPr lang="en-US" dirty="0" err="1"/>
              <a:t>gov</a:t>
            </a:r>
            <a:r>
              <a:rPr lang="en-US" dirty="0"/>
              <a:t>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Chronicle of Philanthropy (online </a:t>
            </a:r>
            <a:r>
              <a:rPr lang="en-US" dirty="0" err="1"/>
              <a:t>newpaper</a:t>
            </a:r>
            <a:r>
              <a:rPr lang="en-US" dirty="0"/>
              <a:t>)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Foundation Center (online resource center)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/>
              <a:t>Ex.Google</a:t>
            </a:r>
            <a:r>
              <a:rPr lang="en-US" dirty="0"/>
              <a:t> grants for teachers, etc.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2874E-4A7B-714F-8672-94DA157E5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2286000"/>
            <a:ext cx="4429126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7E56A-603E-CD43-A239-553C648A8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0038"/>
            <a:ext cx="10186988" cy="63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Remember! (Tips for writing great grants)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013" y="2093984"/>
            <a:ext cx="5278665" cy="4521127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Collective Strategies Work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Measuring what Matters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Get Grant </a:t>
            </a:r>
            <a:r>
              <a:rPr lang="en-US" dirty="0"/>
              <a:t>W</a:t>
            </a:r>
            <a:r>
              <a:rPr lang="en-US"/>
              <a:t>riter </a:t>
            </a:r>
            <a:r>
              <a:rPr lang="en-US" dirty="0"/>
              <a:t>or hire out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 Research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 it to Scale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Planning, Preparation, Presentation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90" y="2093984"/>
            <a:ext cx="6137047" cy="4521127"/>
          </a:xfrm>
        </p:spPr>
      </p:pic>
    </p:spTree>
    <p:extLst>
      <p:ext uri="{BB962C8B-B14F-4D97-AF65-F5344CB8AC3E}">
        <p14:creationId xmlns:p14="http://schemas.microsoft.com/office/powerpoint/2010/main" val="1549202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4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B460-65BA-B046-9DB8-3C77200BE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Core of Fundraising – Relationships (Funders will assess)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08576-2AD2-5240-AE2C-C50C99AE3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71688"/>
            <a:ext cx="6177679" cy="4786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Impact on community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Measuring What Matters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Program Design and Development – Innovation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Stability of Organization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3441E-A716-E442-AF2C-C637A54DF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687" y="233687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1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&amp; Board (will be assessed in the grant writing process)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043114"/>
            <a:ext cx="7063504" cy="481488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dirty="0"/>
              <a:t>Organizational Survival/Necessity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Existing Funder/Donor Relationships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Strategic Organizational Vision/Innovation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Managing Other Peoples Money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Advocacy 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76FA1-99CA-F54F-9E60-FBD4B789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414" y="2571750"/>
            <a:ext cx="4043362" cy="35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2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Readiness – The Basics (will be asked in the grant writing process)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195754"/>
            <a:ext cx="7143750" cy="566224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What is your mission/vision?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What is your impact on the community?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What are your successes/opportunities?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What is the true cost to run your organization?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DA2E0-D482-014E-A453-27F1AF257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185988"/>
            <a:ext cx="4629150" cy="41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Funder/Donor Insights (Get ahead of the game)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834166"/>
            <a:ext cx="6577729" cy="573820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Pick up the phone and call your funders/donors – set up a time to meet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 	Let them know you would like to run some ideas by them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	Talk about the funding landscape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	Ask them what are their priorities 	over the next 3 years 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7BBCF-60CD-E14D-8A4E-0BBD6E450DCA}"/>
              </a:ext>
            </a:extLst>
          </p:cNvPr>
          <p:cNvSpPr txBox="1"/>
          <p:nvPr/>
        </p:nvSpPr>
        <p:spPr>
          <a:xfrm>
            <a:off x="5638800" y="1336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0742A-0E5E-C648-B0EF-7F90D48C6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263" y="2400300"/>
            <a:ext cx="3871912" cy="3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9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E2626-CDB7-2E44-82CA-601BCD0E4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1" cy="1080938"/>
          </a:xfrm>
        </p:spPr>
        <p:txBody>
          <a:bodyPr>
            <a:normAutofit fontScale="90000"/>
          </a:bodyPr>
          <a:lstStyle/>
          <a:p>
            <a:r>
              <a:rPr lang="en-US" dirty="0"/>
              <a:t>Larger grant opportunities? i.e.: Multi-year funding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D19D0-449A-2E48-AD91-D93D42275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39815"/>
            <a:ext cx="12086491" cy="515815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200" dirty="0"/>
              <a:t>Takes work! But if you are getting smaller grants and have a bigger vision with measureable impact do the following:</a:t>
            </a:r>
          </a:p>
          <a:p>
            <a:pPr marL="0" indent="0">
              <a:buNone/>
            </a:pPr>
            <a:r>
              <a:rPr lang="en-US" sz="7200" dirty="0"/>
              <a:t>	</a:t>
            </a:r>
          </a:p>
          <a:p>
            <a:pPr marL="0" indent="0">
              <a:buNone/>
            </a:pPr>
            <a:r>
              <a:rPr lang="en-US" sz="7200" dirty="0"/>
              <a:t>	</a:t>
            </a:r>
            <a:r>
              <a:rPr lang="en-US" sz="9600" dirty="0"/>
              <a:t>Reach out to your funders/donors – set up a time to meet about your vision 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	Have a program idea with you to leave with them to review. Ask for feedback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	Follow up. Find out when the next funding cycle will be. Check out their 	website 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	Show them evidence of success and impact – get them excited about your vision</a:t>
            </a:r>
            <a:endParaRPr lang="en-US" sz="8000" dirty="0"/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o  </a:t>
            </a:r>
          </a:p>
        </p:txBody>
      </p:sp>
    </p:spTree>
    <p:extLst>
      <p:ext uri="{BB962C8B-B14F-4D97-AF65-F5344CB8AC3E}">
        <p14:creationId xmlns:p14="http://schemas.microsoft.com/office/powerpoint/2010/main" val="113781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1B01-28EC-AB4A-A8D3-11FAA6D0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What if a foundation requests a larger proposal from your organization?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EF8E9-243D-7248-A660-587034AB4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93" y="2004646"/>
            <a:ext cx="10585938" cy="47712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		</a:t>
            </a:r>
            <a:r>
              <a:rPr lang="en-US" sz="2800" dirty="0"/>
              <a:t>Planning, Preparation, and Presentation!	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/>
              <a:t>Have a writer on stand by. Either hire or contract with a grant writer. Ex. Carmen’s company does this work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Have your program idea ready to go – taking your program to scale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Do your research. Know what other organizations in your community may be applying – may be an opportunity to partner – Collective Strategy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You want to be on the radar of foundations that pre-select grantees – continuously build relationships, show your impact, tell your stories</a:t>
            </a:r>
          </a:p>
        </p:txBody>
      </p:sp>
    </p:spTree>
    <p:extLst>
      <p:ext uri="{BB962C8B-B14F-4D97-AF65-F5344CB8AC3E}">
        <p14:creationId xmlns:p14="http://schemas.microsoft.com/office/powerpoint/2010/main" val="2166633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4F4E-7710-0041-9A3D-F2DF13D6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RFP/RFQ Process (Go online to find a breakdown and to get samples)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88170-830F-FF4F-994B-8B04A5B56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14538"/>
            <a:ext cx="9613861" cy="501491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100" dirty="0"/>
              <a:t>Funders </a:t>
            </a:r>
          </a:p>
          <a:p>
            <a:pPr marL="0" indent="0">
              <a:buNone/>
            </a:pPr>
            <a:r>
              <a:rPr lang="en-US" sz="4000" dirty="0"/>
              <a:t>	Finding the organization best suited to the needs of the community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	Accountability and good governance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	Needs Assessment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5100" dirty="0"/>
              <a:t>Organizations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	Establish the project’s boundaries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	Identify key stakeholders and advisors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	Talk to stakeholders and define your project needs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EDD0B-E4DE-AE4C-901D-B12E40149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25" y="2782491"/>
            <a:ext cx="3886200" cy="347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95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 - Collective Impact! (Funders like when organizations collaborate)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1" y="1834166"/>
            <a:ext cx="6029324" cy="484798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Framework to tackle deeply entrenched and complex societal problems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Brings together organizations and resources with a commitment toward a bigger vision and strategy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Encourages continuous communication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Funders/Donors like Collective Impact Initiatives 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E7E89B-49A8-3E43-9548-D4D0B4892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0175" y="2502919"/>
            <a:ext cx="4700588" cy="372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9042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585</TotalTime>
  <Words>338</Words>
  <Application>Microsoft Macintosh PowerPoint</Application>
  <PresentationFormat>Widescreen</PresentationFormat>
  <Paragraphs>120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Trebuchet MS</vt:lpstr>
      <vt:lpstr>Berlin</vt:lpstr>
      <vt:lpstr>“More Money. Where to Find It,  How To Get It”</vt:lpstr>
      <vt:lpstr>At the Core of Fundraising – Relationships (Funders will assess)</vt:lpstr>
      <vt:lpstr>Leadership &amp; Board (will be assessed in the grant writing process)</vt:lpstr>
      <vt:lpstr>Organizational Readiness – The Basics (will be asked in the grant writing process)</vt:lpstr>
      <vt:lpstr>Funder/Donor Insights (Get ahead of the game)</vt:lpstr>
      <vt:lpstr>Larger grant opportunities? i.e.: Multi-year funding </vt:lpstr>
      <vt:lpstr> What if a foundation requests a larger proposal from your organization? </vt:lpstr>
      <vt:lpstr>RFP/RFQ Process (Go online to find a breakdown and to get samples)</vt:lpstr>
      <vt:lpstr>Collaboration  - Collective Impact! (Funders like when organizations collaborate) </vt:lpstr>
      <vt:lpstr>Prospecting  - Where to look for larger grant opportunities (online portals and resources)</vt:lpstr>
      <vt:lpstr>PowerPoint Presentation</vt:lpstr>
      <vt:lpstr>Remember! (Tips for writing great grants)</vt:lpstr>
      <vt:lpstr>Thank you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Framework</dc:title>
  <dc:creator>gina fromer</dc:creator>
  <cp:lastModifiedBy>gina fromer</cp:lastModifiedBy>
  <cp:revision>34</cp:revision>
  <dcterms:created xsi:type="dcterms:W3CDTF">2017-10-16T17:02:15Z</dcterms:created>
  <dcterms:modified xsi:type="dcterms:W3CDTF">2018-03-21T03:03:57Z</dcterms:modified>
</cp:coreProperties>
</file>